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70" r:id="rId4"/>
    <p:sldId id="271" r:id="rId5"/>
    <p:sldId id="272" r:id="rId6"/>
    <p:sldId id="273" r:id="rId7"/>
    <p:sldId id="275" r:id="rId8"/>
    <p:sldId id="274" r:id="rId9"/>
    <p:sldId id="299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300" r:id="rId28"/>
    <p:sldId id="293" r:id="rId29"/>
    <p:sldId id="294" r:id="rId30"/>
    <p:sldId id="296" r:id="rId31"/>
    <p:sldId id="297" r:id="rId32"/>
    <p:sldId id="298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599" autoAdjust="0"/>
  </p:normalViewPr>
  <p:slideViewPr>
    <p:cSldViewPr>
      <p:cViewPr varScale="1">
        <p:scale>
          <a:sx n="69" d="100"/>
          <a:sy n="69" d="100"/>
        </p:scale>
        <p:origin x="581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5C993-7ED5-4965-ACE3-3A69E091A3B7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BC3723CB-E23D-431E-81FA-624097106B73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Hardware</a:t>
          </a:r>
          <a:endParaRPr lang="id-ID" dirty="0">
            <a:latin typeface="Cambria" panose="02040503050406030204" pitchFamily="18" charset="0"/>
          </a:endParaRPr>
        </a:p>
      </dgm:t>
    </dgm:pt>
    <dgm:pt modelId="{4A1150E3-C387-4A5F-A489-E652EF99A2A9}" type="parTrans" cxnId="{26619278-0896-46A0-8EF2-AF721C2E38E5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FF618787-52D0-4700-A829-8F4139E60A50}" type="sibTrans" cxnId="{26619278-0896-46A0-8EF2-AF721C2E38E5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02EC585F-F6A1-47FB-BE93-1363850285A2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Choose your dev board</a:t>
          </a:r>
          <a:endParaRPr lang="id-ID" dirty="0">
            <a:latin typeface="Cambria" panose="02040503050406030204" pitchFamily="18" charset="0"/>
          </a:endParaRPr>
        </a:p>
      </dgm:t>
    </dgm:pt>
    <dgm:pt modelId="{09647065-C04D-439A-8673-3FA8C62B595D}" type="parTrans" cxnId="{725E3EA6-971D-47DC-8C7E-AA9B82EFBD0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4A0990E3-3827-426E-B915-5F6683499FDC}" type="sibTrans" cxnId="{725E3EA6-971D-47DC-8C7E-AA9B82EFBD0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90A6F765-BE13-44AF-8404-DF5F1EC2779B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IDE &amp; SDK</a:t>
          </a:r>
          <a:endParaRPr lang="id-ID" dirty="0">
            <a:latin typeface="Cambria" panose="02040503050406030204" pitchFamily="18" charset="0"/>
          </a:endParaRPr>
        </a:p>
      </dgm:t>
    </dgm:pt>
    <dgm:pt modelId="{442F0A80-7664-4E3A-BDD9-46844A686A9F}" type="parTrans" cxnId="{F506B2A2-5F3A-46ED-BA2F-1E0EAA953F1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11FC175-E9CC-4734-B44B-C8B4E9AC5F13}" type="sibTrans" cxnId="{F506B2A2-5F3A-46ED-BA2F-1E0EAA953F1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846E8345-81E2-4CDF-8B08-D09B5C612D74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Visual Studio 2013/ 2015 Community</a:t>
          </a:r>
          <a:endParaRPr lang="id-ID" dirty="0">
            <a:latin typeface="Cambria" panose="02040503050406030204" pitchFamily="18" charset="0"/>
          </a:endParaRPr>
        </a:p>
      </dgm:t>
    </dgm:pt>
    <dgm:pt modelId="{4067FC45-811C-4047-A4CC-EB765EE90A6B}" type="parTrans" cxnId="{4363ED27-D395-467B-8A9D-78874185C83F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365D373C-A6DA-4CEE-98C6-1640F4119ACB}" type="sibTrans" cxnId="{4363ED27-D395-467B-8A9D-78874185C83F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F92B488C-501A-4AC9-A422-0EB5DEB5496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Drivers &amp; Libs</a:t>
          </a:r>
          <a:endParaRPr lang="id-ID" dirty="0">
            <a:latin typeface="Cambria" panose="02040503050406030204" pitchFamily="18" charset="0"/>
          </a:endParaRPr>
        </a:p>
      </dgm:t>
    </dgm:pt>
    <dgm:pt modelId="{AAEBC4FF-748A-4088-AD2B-C467377C4F2C}" type="parTrans" cxnId="{44B0DF02-9DFC-45F2-92E0-702CFDF281FF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01311358-24AD-4E66-BEE3-35689C2C09A7}" type="sibTrans" cxnId="{44B0DF02-9DFC-45F2-92E0-702CFDF281FF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FD1C76E3-7219-4791-8ECC-CBE0F398B556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Install hardware specific drivers &amp; library</a:t>
          </a:r>
          <a:endParaRPr lang="id-ID" dirty="0">
            <a:latin typeface="Cambria" panose="02040503050406030204" pitchFamily="18" charset="0"/>
          </a:endParaRPr>
        </a:p>
      </dgm:t>
    </dgm:pt>
    <dgm:pt modelId="{CF140745-0021-4051-805C-387F5466BA05}" type="parTrans" cxnId="{0A92E4A0-246F-47A3-BA20-92DB3442EAF7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71CE4FF-B3EF-42BF-8D12-D536D00689D6}" type="sibTrans" cxnId="{0A92E4A0-246F-47A3-BA20-92DB3442EAF7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7FD77B7C-4754-4C7B-A6F3-B7EA734EE4D7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.Net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Microframework</a:t>
          </a:r>
          <a:r>
            <a:rPr lang="en-US" dirty="0" smtClean="0">
              <a:latin typeface="Cambria" panose="02040503050406030204" pitchFamily="18" charset="0"/>
            </a:rPr>
            <a:t> SDK</a:t>
          </a:r>
          <a:endParaRPr lang="id-ID" dirty="0">
            <a:latin typeface="Cambria" panose="02040503050406030204" pitchFamily="18" charset="0"/>
          </a:endParaRPr>
        </a:p>
      </dgm:t>
    </dgm:pt>
    <dgm:pt modelId="{CCA34E96-2F97-4A68-A5C6-AD8D8F60F1D6}" type="parTrans" cxnId="{9D4A02FB-E213-4862-A76C-8DFD2552D46E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C1F9E9A6-7A91-404A-BD67-832AC7C1A423}" type="sibTrans" cxnId="{9D4A02FB-E213-4862-A76C-8DFD2552D46E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F990DD94-42D9-442D-8DB5-18D9FCCF957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.NETMF VSIX Extension</a:t>
          </a:r>
          <a:endParaRPr lang="id-ID" dirty="0">
            <a:latin typeface="Cambria" panose="02040503050406030204" pitchFamily="18" charset="0"/>
          </a:endParaRPr>
        </a:p>
      </dgm:t>
    </dgm:pt>
    <dgm:pt modelId="{13512CAB-609F-4BE4-9E4A-9255644E117B}" type="parTrans" cxnId="{C49A6374-3427-47DB-8D4F-6F5C465B93FA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80AD42EC-2E90-4D1B-9AAE-8EEB9C30C42E}" type="sibTrans" cxnId="{C49A6374-3427-47DB-8D4F-6F5C465B93FA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80A79C89-7917-4169-A653-59AAA213C186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(</a:t>
          </a:r>
          <a:r>
            <a:rPr lang="en-US" dirty="0" err="1" smtClean="0">
              <a:latin typeface="Cambria" panose="02040503050406030204" pitchFamily="18" charset="0"/>
            </a:rPr>
            <a:t>eg</a:t>
          </a:r>
          <a:r>
            <a:rPr lang="en-US" dirty="0" smtClean="0">
              <a:latin typeface="Cambria" panose="02040503050406030204" pitchFamily="18" charset="0"/>
            </a:rPr>
            <a:t>. Gadgeteer Core, SDK, and Extension)</a:t>
          </a:r>
          <a:endParaRPr lang="id-ID" dirty="0">
            <a:latin typeface="Cambria" panose="02040503050406030204" pitchFamily="18" charset="0"/>
          </a:endParaRPr>
        </a:p>
      </dgm:t>
    </dgm:pt>
    <dgm:pt modelId="{5679C9A8-37C5-4FA4-B6E4-B846F1895616}" type="parTrans" cxnId="{807870F2-C6E8-4862-9F12-D3F48541484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356F9523-FAA9-4A86-829E-C35D37FCE6BA}" type="sibTrans" cxnId="{807870F2-C6E8-4862-9F12-D3F485414841}">
      <dgm:prSet/>
      <dgm:spPr/>
      <dgm:t>
        <a:bodyPr/>
        <a:lstStyle/>
        <a:p>
          <a:endParaRPr lang="id-ID">
            <a:latin typeface="Cambria" panose="02040503050406030204" pitchFamily="18" charset="0"/>
          </a:endParaRPr>
        </a:p>
      </dgm:t>
    </dgm:pt>
    <dgm:pt modelId="{F11FFE53-786D-4A6B-8E5A-DDE3AB4A1F32}" type="pres">
      <dgm:prSet presAssocID="{3EF5C993-7ED5-4965-ACE3-3A69E091A3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421466-2B59-4850-B923-EF2D45170E2D}" type="pres">
      <dgm:prSet presAssocID="{BC3723CB-E23D-431E-81FA-624097106B73}" presName="linNode" presStyleCnt="0"/>
      <dgm:spPr/>
      <dgm:t>
        <a:bodyPr/>
        <a:lstStyle/>
        <a:p>
          <a:endParaRPr lang="en-US"/>
        </a:p>
      </dgm:t>
    </dgm:pt>
    <dgm:pt modelId="{D74CD722-4581-4792-A79B-EA503D162F7A}" type="pres">
      <dgm:prSet presAssocID="{BC3723CB-E23D-431E-81FA-624097106B7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F6D198-EA93-4F40-B93C-E336AA66B4C1}" type="pres">
      <dgm:prSet presAssocID="{BC3723CB-E23D-431E-81FA-624097106B7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9674A-B9E2-4BAF-BEA8-D9573323615C}" type="pres">
      <dgm:prSet presAssocID="{FF618787-52D0-4700-A829-8F4139E60A50}" presName="sp" presStyleCnt="0"/>
      <dgm:spPr/>
      <dgm:t>
        <a:bodyPr/>
        <a:lstStyle/>
        <a:p>
          <a:endParaRPr lang="en-US"/>
        </a:p>
      </dgm:t>
    </dgm:pt>
    <dgm:pt modelId="{4885A872-1E0C-47B1-AFEA-638FD42C7F7D}" type="pres">
      <dgm:prSet presAssocID="{90A6F765-BE13-44AF-8404-DF5F1EC2779B}" presName="linNode" presStyleCnt="0"/>
      <dgm:spPr/>
      <dgm:t>
        <a:bodyPr/>
        <a:lstStyle/>
        <a:p>
          <a:endParaRPr lang="en-US"/>
        </a:p>
      </dgm:t>
    </dgm:pt>
    <dgm:pt modelId="{E01A5AD4-070A-44E9-8BB3-E141CE97DC35}" type="pres">
      <dgm:prSet presAssocID="{90A6F765-BE13-44AF-8404-DF5F1EC2779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FD7C1A-E14B-4933-B215-FA5D89B0DFE7}" type="pres">
      <dgm:prSet presAssocID="{90A6F765-BE13-44AF-8404-DF5F1EC2779B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0030A-A2E0-4038-892F-D31BF4FC805A}" type="pres">
      <dgm:prSet presAssocID="{C11FC175-E9CC-4734-B44B-C8B4E9AC5F13}" presName="sp" presStyleCnt="0"/>
      <dgm:spPr/>
      <dgm:t>
        <a:bodyPr/>
        <a:lstStyle/>
        <a:p>
          <a:endParaRPr lang="en-US"/>
        </a:p>
      </dgm:t>
    </dgm:pt>
    <dgm:pt modelId="{811C8477-6ED8-4630-AF61-31BCE4F3D4EC}" type="pres">
      <dgm:prSet presAssocID="{F92B488C-501A-4AC9-A422-0EB5DEB54961}" presName="linNode" presStyleCnt="0"/>
      <dgm:spPr/>
      <dgm:t>
        <a:bodyPr/>
        <a:lstStyle/>
        <a:p>
          <a:endParaRPr lang="en-US"/>
        </a:p>
      </dgm:t>
    </dgm:pt>
    <dgm:pt modelId="{2E6CEA48-059F-40F8-B646-5CC4D8B7786F}" type="pres">
      <dgm:prSet presAssocID="{F92B488C-501A-4AC9-A422-0EB5DEB5496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3FEC69-DD94-48C3-9B79-F3945FEE5A8B}" type="pres">
      <dgm:prSet presAssocID="{F92B488C-501A-4AC9-A422-0EB5DEB5496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6266E5-B58E-4D9F-9DBA-5FEC264BCE57}" type="presOf" srcId="{F92B488C-501A-4AC9-A422-0EB5DEB54961}" destId="{2E6CEA48-059F-40F8-B646-5CC4D8B7786F}" srcOrd="0" destOrd="0" presId="urn:microsoft.com/office/officeart/2005/8/layout/vList5"/>
    <dgm:cxn modelId="{CC4592ED-9A05-4780-9218-A6478195E880}" type="presOf" srcId="{90A6F765-BE13-44AF-8404-DF5F1EC2779B}" destId="{E01A5AD4-070A-44E9-8BB3-E141CE97DC35}" srcOrd="0" destOrd="0" presId="urn:microsoft.com/office/officeart/2005/8/layout/vList5"/>
    <dgm:cxn modelId="{44B0DF02-9DFC-45F2-92E0-702CFDF281FF}" srcId="{3EF5C993-7ED5-4965-ACE3-3A69E091A3B7}" destId="{F92B488C-501A-4AC9-A422-0EB5DEB54961}" srcOrd="2" destOrd="0" parTransId="{AAEBC4FF-748A-4088-AD2B-C467377C4F2C}" sibTransId="{01311358-24AD-4E66-BEE3-35689C2C09A7}"/>
    <dgm:cxn modelId="{9D4A02FB-E213-4862-A76C-8DFD2552D46E}" srcId="{90A6F765-BE13-44AF-8404-DF5F1EC2779B}" destId="{7FD77B7C-4754-4C7B-A6F3-B7EA734EE4D7}" srcOrd="1" destOrd="0" parTransId="{CCA34E96-2F97-4A68-A5C6-AD8D8F60F1D6}" sibTransId="{C1F9E9A6-7A91-404A-BD67-832AC7C1A423}"/>
    <dgm:cxn modelId="{F506B2A2-5F3A-46ED-BA2F-1E0EAA953F11}" srcId="{3EF5C993-7ED5-4965-ACE3-3A69E091A3B7}" destId="{90A6F765-BE13-44AF-8404-DF5F1EC2779B}" srcOrd="1" destOrd="0" parTransId="{442F0A80-7664-4E3A-BDD9-46844A686A9F}" sibTransId="{C11FC175-E9CC-4734-B44B-C8B4E9AC5F13}"/>
    <dgm:cxn modelId="{2B7DB7BC-4C3D-4213-9C4C-D6CF63A63405}" type="presOf" srcId="{3EF5C993-7ED5-4965-ACE3-3A69E091A3B7}" destId="{F11FFE53-786D-4A6B-8E5A-DDE3AB4A1F32}" srcOrd="0" destOrd="0" presId="urn:microsoft.com/office/officeart/2005/8/layout/vList5"/>
    <dgm:cxn modelId="{518D7D0C-5D66-449B-8B6E-FB9B1BE3CDA6}" type="presOf" srcId="{BC3723CB-E23D-431E-81FA-624097106B73}" destId="{D74CD722-4581-4792-A79B-EA503D162F7A}" srcOrd="0" destOrd="0" presId="urn:microsoft.com/office/officeart/2005/8/layout/vList5"/>
    <dgm:cxn modelId="{725E3EA6-971D-47DC-8C7E-AA9B82EFBD01}" srcId="{BC3723CB-E23D-431E-81FA-624097106B73}" destId="{02EC585F-F6A1-47FB-BE93-1363850285A2}" srcOrd="0" destOrd="0" parTransId="{09647065-C04D-439A-8673-3FA8C62B595D}" sibTransId="{4A0990E3-3827-426E-B915-5F6683499FDC}"/>
    <dgm:cxn modelId="{D6564A22-54E5-4B8C-8127-61C0FF3DCD72}" type="presOf" srcId="{F990DD94-42D9-442D-8DB5-18D9FCCF9571}" destId="{DAFD7C1A-E14B-4933-B215-FA5D89B0DFE7}" srcOrd="0" destOrd="2" presId="urn:microsoft.com/office/officeart/2005/8/layout/vList5"/>
    <dgm:cxn modelId="{ACF129AD-15DF-4E5E-816B-154F9F4F29D9}" type="presOf" srcId="{02EC585F-F6A1-47FB-BE93-1363850285A2}" destId="{F7F6D198-EA93-4F40-B93C-E336AA66B4C1}" srcOrd="0" destOrd="0" presId="urn:microsoft.com/office/officeart/2005/8/layout/vList5"/>
    <dgm:cxn modelId="{6D218325-2074-4DF7-B714-47210F9C0F58}" type="presOf" srcId="{846E8345-81E2-4CDF-8B08-D09B5C612D74}" destId="{DAFD7C1A-E14B-4933-B215-FA5D89B0DFE7}" srcOrd="0" destOrd="0" presId="urn:microsoft.com/office/officeart/2005/8/layout/vList5"/>
    <dgm:cxn modelId="{4363ED27-D395-467B-8A9D-78874185C83F}" srcId="{90A6F765-BE13-44AF-8404-DF5F1EC2779B}" destId="{846E8345-81E2-4CDF-8B08-D09B5C612D74}" srcOrd="0" destOrd="0" parTransId="{4067FC45-811C-4047-A4CC-EB765EE90A6B}" sibTransId="{365D373C-A6DA-4CEE-98C6-1640F4119ACB}"/>
    <dgm:cxn modelId="{807870F2-C6E8-4862-9F12-D3F485414841}" srcId="{F92B488C-501A-4AC9-A422-0EB5DEB54961}" destId="{80A79C89-7917-4169-A653-59AAA213C186}" srcOrd="1" destOrd="0" parTransId="{5679C9A8-37C5-4FA4-B6E4-B846F1895616}" sibTransId="{356F9523-FAA9-4A86-829E-C35D37FCE6BA}"/>
    <dgm:cxn modelId="{129224E2-3146-4C11-8E9F-9410EFFF8C68}" type="presOf" srcId="{FD1C76E3-7219-4791-8ECC-CBE0F398B556}" destId="{B43FEC69-DD94-48C3-9B79-F3945FEE5A8B}" srcOrd="0" destOrd="0" presId="urn:microsoft.com/office/officeart/2005/8/layout/vList5"/>
    <dgm:cxn modelId="{0A92E4A0-246F-47A3-BA20-92DB3442EAF7}" srcId="{F92B488C-501A-4AC9-A422-0EB5DEB54961}" destId="{FD1C76E3-7219-4791-8ECC-CBE0F398B556}" srcOrd="0" destOrd="0" parTransId="{CF140745-0021-4051-805C-387F5466BA05}" sibTransId="{771CE4FF-B3EF-42BF-8D12-D536D00689D6}"/>
    <dgm:cxn modelId="{C1188B2F-6931-49ED-9296-F85C54208415}" type="presOf" srcId="{7FD77B7C-4754-4C7B-A6F3-B7EA734EE4D7}" destId="{DAFD7C1A-E14B-4933-B215-FA5D89B0DFE7}" srcOrd="0" destOrd="1" presId="urn:microsoft.com/office/officeart/2005/8/layout/vList5"/>
    <dgm:cxn modelId="{C49A6374-3427-47DB-8D4F-6F5C465B93FA}" srcId="{90A6F765-BE13-44AF-8404-DF5F1EC2779B}" destId="{F990DD94-42D9-442D-8DB5-18D9FCCF9571}" srcOrd="2" destOrd="0" parTransId="{13512CAB-609F-4BE4-9E4A-9255644E117B}" sibTransId="{80AD42EC-2E90-4D1B-9AAE-8EEB9C30C42E}"/>
    <dgm:cxn modelId="{26619278-0896-46A0-8EF2-AF721C2E38E5}" srcId="{3EF5C993-7ED5-4965-ACE3-3A69E091A3B7}" destId="{BC3723CB-E23D-431E-81FA-624097106B73}" srcOrd="0" destOrd="0" parTransId="{4A1150E3-C387-4A5F-A489-E652EF99A2A9}" sibTransId="{FF618787-52D0-4700-A829-8F4139E60A50}"/>
    <dgm:cxn modelId="{17A7B2AC-2CAD-4C31-A530-59DFCF21604C}" type="presOf" srcId="{80A79C89-7917-4169-A653-59AAA213C186}" destId="{B43FEC69-DD94-48C3-9B79-F3945FEE5A8B}" srcOrd="0" destOrd="1" presId="urn:microsoft.com/office/officeart/2005/8/layout/vList5"/>
    <dgm:cxn modelId="{C4F1CCA2-97E8-42C9-91C2-9A197E7D2339}" type="presParOf" srcId="{F11FFE53-786D-4A6B-8E5A-DDE3AB4A1F32}" destId="{E4421466-2B59-4850-B923-EF2D45170E2D}" srcOrd="0" destOrd="0" presId="urn:microsoft.com/office/officeart/2005/8/layout/vList5"/>
    <dgm:cxn modelId="{9050679F-78F3-4D6C-8A44-4CDA0E6A7ED2}" type="presParOf" srcId="{E4421466-2B59-4850-B923-EF2D45170E2D}" destId="{D74CD722-4581-4792-A79B-EA503D162F7A}" srcOrd="0" destOrd="0" presId="urn:microsoft.com/office/officeart/2005/8/layout/vList5"/>
    <dgm:cxn modelId="{47685263-FC3A-46EC-9634-675874F45DDC}" type="presParOf" srcId="{E4421466-2B59-4850-B923-EF2D45170E2D}" destId="{F7F6D198-EA93-4F40-B93C-E336AA66B4C1}" srcOrd="1" destOrd="0" presId="urn:microsoft.com/office/officeart/2005/8/layout/vList5"/>
    <dgm:cxn modelId="{E81E7341-5D31-4964-8D01-CC0BDDB56AC1}" type="presParOf" srcId="{F11FFE53-786D-4A6B-8E5A-DDE3AB4A1F32}" destId="{C919674A-B9E2-4BAF-BEA8-D9573323615C}" srcOrd="1" destOrd="0" presId="urn:microsoft.com/office/officeart/2005/8/layout/vList5"/>
    <dgm:cxn modelId="{9340E501-BE63-4684-A206-74C9973234BD}" type="presParOf" srcId="{F11FFE53-786D-4A6B-8E5A-DDE3AB4A1F32}" destId="{4885A872-1E0C-47B1-AFEA-638FD42C7F7D}" srcOrd="2" destOrd="0" presId="urn:microsoft.com/office/officeart/2005/8/layout/vList5"/>
    <dgm:cxn modelId="{3B787A0F-27CD-4F07-B84F-84ECB2AB4964}" type="presParOf" srcId="{4885A872-1E0C-47B1-AFEA-638FD42C7F7D}" destId="{E01A5AD4-070A-44E9-8BB3-E141CE97DC35}" srcOrd="0" destOrd="0" presId="urn:microsoft.com/office/officeart/2005/8/layout/vList5"/>
    <dgm:cxn modelId="{6C065833-96FF-41DF-A7B0-A8E0B9437A48}" type="presParOf" srcId="{4885A872-1E0C-47B1-AFEA-638FD42C7F7D}" destId="{DAFD7C1A-E14B-4933-B215-FA5D89B0DFE7}" srcOrd="1" destOrd="0" presId="urn:microsoft.com/office/officeart/2005/8/layout/vList5"/>
    <dgm:cxn modelId="{CAAD47BE-57DD-4F20-B6D1-4A649A741A52}" type="presParOf" srcId="{F11FFE53-786D-4A6B-8E5A-DDE3AB4A1F32}" destId="{C520030A-A2E0-4038-892F-D31BF4FC805A}" srcOrd="3" destOrd="0" presId="urn:microsoft.com/office/officeart/2005/8/layout/vList5"/>
    <dgm:cxn modelId="{1F5E422E-E8FF-48D0-8939-BC4C7A2CDB32}" type="presParOf" srcId="{F11FFE53-786D-4A6B-8E5A-DDE3AB4A1F32}" destId="{811C8477-6ED8-4630-AF61-31BCE4F3D4EC}" srcOrd="4" destOrd="0" presId="urn:microsoft.com/office/officeart/2005/8/layout/vList5"/>
    <dgm:cxn modelId="{C166F4D6-D1F6-4D4A-BE1E-D90064CF0D97}" type="presParOf" srcId="{811C8477-6ED8-4630-AF61-31BCE4F3D4EC}" destId="{2E6CEA48-059F-40F8-B646-5CC4D8B7786F}" srcOrd="0" destOrd="0" presId="urn:microsoft.com/office/officeart/2005/8/layout/vList5"/>
    <dgm:cxn modelId="{14C25C65-96A3-4C63-AFAE-BD664C7EFC52}" type="presParOf" srcId="{811C8477-6ED8-4630-AF61-31BCE4F3D4EC}" destId="{B43FEC69-DD94-48C3-9B79-F3945FEE5A8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6D198-EA93-4F40-B93C-E336AA66B4C1}">
      <dsp:nvSpPr>
        <dsp:cNvPr id="0" name=""/>
        <dsp:cNvSpPr/>
      </dsp:nvSpPr>
      <dsp:spPr>
        <a:xfrm rot="5400000">
          <a:off x="5667851" y="-2236410"/>
          <a:ext cx="1100137" cy="585216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mbria" panose="02040503050406030204" pitchFamily="18" charset="0"/>
            </a:rPr>
            <a:t>Choose your dev board</a:t>
          </a:r>
          <a:endParaRPr lang="id-ID" sz="2000" kern="1200" dirty="0">
            <a:latin typeface="Cambria" panose="02040503050406030204" pitchFamily="18" charset="0"/>
          </a:endParaRPr>
        </a:p>
      </dsp:txBody>
      <dsp:txXfrm rot="-5400000">
        <a:off x="3291840" y="193305"/>
        <a:ext cx="5798456" cy="992729"/>
      </dsp:txXfrm>
    </dsp:sp>
    <dsp:sp modelId="{D74CD722-4581-4792-A79B-EA503D162F7A}">
      <dsp:nvSpPr>
        <dsp:cNvPr id="0" name=""/>
        <dsp:cNvSpPr/>
      </dsp:nvSpPr>
      <dsp:spPr>
        <a:xfrm>
          <a:off x="0" y="2083"/>
          <a:ext cx="3291840" cy="13751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mbria" panose="02040503050406030204" pitchFamily="18" charset="0"/>
            </a:rPr>
            <a:t>Hardware</a:t>
          </a:r>
          <a:endParaRPr lang="id-ID" sz="4000" kern="1200" dirty="0">
            <a:latin typeface="Cambria" panose="02040503050406030204" pitchFamily="18" charset="0"/>
          </a:endParaRPr>
        </a:p>
      </dsp:txBody>
      <dsp:txXfrm>
        <a:off x="67130" y="69213"/>
        <a:ext cx="3157580" cy="1240911"/>
      </dsp:txXfrm>
    </dsp:sp>
    <dsp:sp modelId="{DAFD7C1A-E14B-4933-B215-FA5D89B0DFE7}">
      <dsp:nvSpPr>
        <dsp:cNvPr id="0" name=""/>
        <dsp:cNvSpPr/>
      </dsp:nvSpPr>
      <dsp:spPr>
        <a:xfrm rot="5400000">
          <a:off x="5667851" y="-792480"/>
          <a:ext cx="1100137" cy="5852160"/>
        </a:xfrm>
        <a:prstGeom prst="round2SameRect">
          <a:avLst/>
        </a:prstGeom>
        <a:solidFill>
          <a:schemeClr val="accent5">
            <a:tint val="40000"/>
            <a:alpha val="90000"/>
            <a:hueOff val="7031182"/>
            <a:satOff val="-12518"/>
            <a:lumOff val="-111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7031182"/>
              <a:satOff val="-12518"/>
              <a:lumOff val="-1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mbria" panose="02040503050406030204" pitchFamily="18" charset="0"/>
            </a:rPr>
            <a:t>Visual Studio 2013/ 2015 Community</a:t>
          </a:r>
          <a:endParaRPr lang="id-ID" sz="2000" kern="1200" dirty="0">
            <a:latin typeface="Cambria" panose="020405030504060302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Cambria" panose="02040503050406030204" pitchFamily="18" charset="0"/>
            </a:rPr>
            <a:t>.Net</a:t>
          </a:r>
          <a:r>
            <a:rPr lang="en-US" sz="2000" kern="1200" dirty="0" smtClean="0">
              <a:latin typeface="Cambria" panose="02040503050406030204" pitchFamily="18" charset="0"/>
            </a:rPr>
            <a:t> </a:t>
          </a:r>
          <a:r>
            <a:rPr lang="en-US" sz="2000" kern="1200" dirty="0" err="1" smtClean="0">
              <a:latin typeface="Cambria" panose="02040503050406030204" pitchFamily="18" charset="0"/>
            </a:rPr>
            <a:t>Microframework</a:t>
          </a:r>
          <a:r>
            <a:rPr lang="en-US" sz="2000" kern="1200" dirty="0" smtClean="0">
              <a:latin typeface="Cambria" panose="02040503050406030204" pitchFamily="18" charset="0"/>
            </a:rPr>
            <a:t> SDK</a:t>
          </a:r>
          <a:endParaRPr lang="id-ID" sz="2000" kern="1200" dirty="0">
            <a:latin typeface="Cambria" panose="020405030504060302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mbria" panose="02040503050406030204" pitchFamily="18" charset="0"/>
            </a:rPr>
            <a:t>.NETMF VSIX Extension</a:t>
          </a:r>
          <a:endParaRPr lang="id-ID" sz="2000" kern="1200" dirty="0">
            <a:latin typeface="Cambria" panose="02040503050406030204" pitchFamily="18" charset="0"/>
          </a:endParaRPr>
        </a:p>
      </dsp:txBody>
      <dsp:txXfrm rot="-5400000">
        <a:off x="3291840" y="1637235"/>
        <a:ext cx="5798456" cy="992729"/>
      </dsp:txXfrm>
    </dsp:sp>
    <dsp:sp modelId="{E01A5AD4-070A-44E9-8BB3-E141CE97DC35}">
      <dsp:nvSpPr>
        <dsp:cNvPr id="0" name=""/>
        <dsp:cNvSpPr/>
      </dsp:nvSpPr>
      <dsp:spPr>
        <a:xfrm>
          <a:off x="0" y="1446014"/>
          <a:ext cx="3291840" cy="1375171"/>
        </a:xfrm>
        <a:prstGeom prst="roundRect">
          <a:avLst/>
        </a:prstGeom>
        <a:gradFill rotWithShape="0">
          <a:gsLst>
            <a:gs pos="0">
              <a:schemeClr val="accent5">
                <a:hueOff val="6986872"/>
                <a:satOff val="-13267"/>
                <a:lumOff val="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986872"/>
                <a:satOff val="-13267"/>
                <a:lumOff val="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986872"/>
                <a:satOff val="-13267"/>
                <a:lumOff val="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mbria" panose="02040503050406030204" pitchFamily="18" charset="0"/>
            </a:rPr>
            <a:t>IDE &amp; SDK</a:t>
          </a:r>
          <a:endParaRPr lang="id-ID" sz="4000" kern="1200" dirty="0">
            <a:latin typeface="Cambria" panose="02040503050406030204" pitchFamily="18" charset="0"/>
          </a:endParaRPr>
        </a:p>
      </dsp:txBody>
      <dsp:txXfrm>
        <a:off x="67130" y="1513144"/>
        <a:ext cx="3157580" cy="1240911"/>
      </dsp:txXfrm>
    </dsp:sp>
    <dsp:sp modelId="{B43FEC69-DD94-48C3-9B79-F3945FEE5A8B}">
      <dsp:nvSpPr>
        <dsp:cNvPr id="0" name=""/>
        <dsp:cNvSpPr/>
      </dsp:nvSpPr>
      <dsp:spPr>
        <a:xfrm rot="5400000">
          <a:off x="5667851" y="651450"/>
          <a:ext cx="1100137" cy="5852160"/>
        </a:xfrm>
        <a:prstGeom prst="round2SameRect">
          <a:avLst/>
        </a:prstGeom>
        <a:solidFill>
          <a:schemeClr val="accent5">
            <a:tint val="40000"/>
            <a:alpha val="90000"/>
            <a:hueOff val="14062364"/>
            <a:satOff val="-25036"/>
            <a:lumOff val="-22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14062364"/>
              <a:satOff val="-25036"/>
              <a:lumOff val="-2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mbria" panose="02040503050406030204" pitchFamily="18" charset="0"/>
            </a:rPr>
            <a:t>Install hardware specific drivers &amp; library</a:t>
          </a:r>
          <a:endParaRPr lang="id-ID" sz="2000" kern="1200" dirty="0">
            <a:latin typeface="Cambria" panose="020405030504060302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Cambria" panose="02040503050406030204" pitchFamily="18" charset="0"/>
            </a:rPr>
            <a:t>(</a:t>
          </a:r>
          <a:r>
            <a:rPr lang="en-US" sz="2000" kern="1200" dirty="0" err="1" smtClean="0">
              <a:latin typeface="Cambria" panose="02040503050406030204" pitchFamily="18" charset="0"/>
            </a:rPr>
            <a:t>eg</a:t>
          </a:r>
          <a:r>
            <a:rPr lang="en-US" sz="2000" kern="1200" dirty="0" smtClean="0">
              <a:latin typeface="Cambria" panose="02040503050406030204" pitchFamily="18" charset="0"/>
            </a:rPr>
            <a:t>. Gadgeteer Core, SDK, and Extension)</a:t>
          </a:r>
          <a:endParaRPr lang="id-ID" sz="2000" kern="1200" dirty="0">
            <a:latin typeface="Cambria" panose="02040503050406030204" pitchFamily="18" charset="0"/>
          </a:endParaRPr>
        </a:p>
      </dsp:txBody>
      <dsp:txXfrm rot="-5400000">
        <a:off x="3291840" y="3081165"/>
        <a:ext cx="5798456" cy="992729"/>
      </dsp:txXfrm>
    </dsp:sp>
    <dsp:sp modelId="{2E6CEA48-059F-40F8-B646-5CC4D8B7786F}">
      <dsp:nvSpPr>
        <dsp:cNvPr id="0" name=""/>
        <dsp:cNvSpPr/>
      </dsp:nvSpPr>
      <dsp:spPr>
        <a:xfrm>
          <a:off x="0" y="2889944"/>
          <a:ext cx="3291840" cy="1375171"/>
        </a:xfrm>
        <a:prstGeom prst="roundRect">
          <a:avLst/>
        </a:prstGeom>
        <a:gradFill rotWithShape="0">
          <a:gsLst>
            <a:gs pos="0">
              <a:schemeClr val="accent5">
                <a:hueOff val="13973743"/>
                <a:satOff val="-26534"/>
                <a:lumOff val="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973743"/>
                <a:satOff val="-26534"/>
                <a:lumOff val="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973743"/>
                <a:satOff val="-26534"/>
                <a:lumOff val="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mbria" panose="02040503050406030204" pitchFamily="18" charset="0"/>
            </a:rPr>
            <a:t>Drivers &amp; Libs</a:t>
          </a:r>
          <a:endParaRPr lang="id-ID" sz="4000" kern="1200" dirty="0">
            <a:latin typeface="Cambria" panose="02040503050406030204" pitchFamily="18" charset="0"/>
          </a:endParaRPr>
        </a:p>
      </dsp:txBody>
      <dsp:txXfrm>
        <a:off x="67130" y="2957074"/>
        <a:ext cx="3157580" cy="1240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9/24/2016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9/24/2016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 marL="548640">
              <a:defRPr>
                <a:latin typeface="Cambria" panose="02040503050406030204" pitchFamily="18" charset="0"/>
              </a:defRPr>
            </a:lvl2pPr>
            <a:lvl3pPr marL="777240">
              <a:defRPr>
                <a:latin typeface="Cambria" panose="02040503050406030204" pitchFamily="18" charset="0"/>
              </a:defRPr>
            </a:lvl3pPr>
            <a:lvl4pPr marL="1005840">
              <a:defRPr>
                <a:latin typeface="Cambria" panose="02040503050406030204" pitchFamily="18" charset="0"/>
              </a:defRPr>
            </a:lvl4pPr>
            <a:lvl5pPr marL="1234440">
              <a:defRPr>
                <a:latin typeface="Cambria" panose="02040503050406030204" pitchFamily="18" charset="0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9/24/2016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9/24/2016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_source" TargetMode="External"/><Relationship Id="rId2" Type="http://schemas.openxmlformats.org/officeDocument/2006/relationships/hyperlink" Target="https://en.wikipedia.org/wiki/Microsoft_Research_Cambrid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reative_Commons" TargetMode="External"/><Relationship Id="rId4" Type="http://schemas.openxmlformats.org/officeDocument/2006/relationships/hyperlink" Target="https://en.wikipedia.org/wiki/Apache_Licens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netgadgeteerindonesi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.NET </a:t>
            </a:r>
            <a:r>
              <a:rPr lang="en-US" dirty="0" err="1" smtClean="0">
                <a:solidFill>
                  <a:srgbClr val="00B0F0"/>
                </a:solidFill>
              </a:rPr>
              <a:t>Microframework</a:t>
            </a:r>
            <a:r>
              <a:rPr lang="en-US" dirty="0" smtClean="0"/>
              <a:t> and it’s compatible dev boards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IOT BANDUNG </a:t>
            </a:r>
            <a:r>
              <a:rPr lang="en-US" dirty="0" smtClean="0"/>
              <a:t>MAKER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ghielectronics.com/img/www/products/297-0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66" y="3068153"/>
            <a:ext cx="4287028" cy="310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GADGETEER 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​.NET </a:t>
            </a:r>
            <a:r>
              <a:rPr lang="en-US" dirty="0" err="1" smtClean="0"/>
              <a:t>Gadgeteer</a:t>
            </a:r>
            <a:r>
              <a:rPr lang="en-US" dirty="0" smtClean="0"/>
              <a:t> is a rapid development platform that utilizes mainboards and plug-and-play modules to build electronic projects, without the need for an electronics background. 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25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99" dirty="0"/>
              <a:t>.NET </a:t>
            </a:r>
            <a:r>
              <a:rPr lang="en-US" sz="1799" dirty="0" err="1"/>
              <a:t>Gadgeteer</a:t>
            </a:r>
            <a:r>
              <a:rPr lang="en-US" sz="1799" dirty="0"/>
              <a:t> was created by researchers at </a:t>
            </a:r>
            <a:r>
              <a:rPr lang="en-US" sz="1799" dirty="0">
                <a:hlinkClick r:id="rId2" tooltip="Microsoft Research Cambridge"/>
              </a:rPr>
              <a:t>Microsoft Research Cambridge</a:t>
            </a:r>
            <a:r>
              <a:rPr lang="en-US" sz="1799" dirty="0"/>
              <a:t>, where the Sensors and Devices group created it as a way develop device ideas rapidly and iteratively. It quickly generated interest from hobbyists, teachers, and developers, who wanted a platform to build gadgets in a short time.</a:t>
            </a:r>
          </a:p>
          <a:p>
            <a:r>
              <a:rPr lang="en-US" sz="1799" dirty="0"/>
              <a:t>In response to outside interest, Microsoft then released </a:t>
            </a:r>
            <a:r>
              <a:rPr lang="en-US" sz="1799" dirty="0" err="1"/>
              <a:t>Gadgeteer</a:t>
            </a:r>
            <a:r>
              <a:rPr lang="en-US" sz="1799" dirty="0"/>
              <a:t> as an </a:t>
            </a:r>
            <a:r>
              <a:rPr lang="en-US" sz="1799" dirty="0">
                <a:hlinkClick r:id="rId3" tooltip="Open source"/>
              </a:rPr>
              <a:t>open source</a:t>
            </a:r>
            <a:r>
              <a:rPr lang="en-US" sz="1799" dirty="0"/>
              <a:t> software project, describing the project as "an open collaboration between Microsoft, hardware manufacturers, and end users".</a:t>
            </a:r>
          </a:p>
          <a:p>
            <a:r>
              <a:rPr lang="en-US" sz="1799" dirty="0"/>
              <a:t>The core libraries are published under the </a:t>
            </a:r>
            <a:r>
              <a:rPr lang="en-US" sz="1799" dirty="0">
                <a:hlinkClick r:id="rId4" tooltip="Apache License"/>
              </a:rPr>
              <a:t>Apache 2.0 License</a:t>
            </a:r>
            <a:r>
              <a:rPr lang="en-US" sz="1799" dirty="0"/>
              <a:t>, while the hardware designs are under the </a:t>
            </a:r>
            <a:r>
              <a:rPr lang="en-US" sz="1799" dirty="0">
                <a:hlinkClick r:id="rId5" tooltip="Creative Commons"/>
              </a:rPr>
              <a:t>Creative Commons 3.0 License</a:t>
            </a:r>
            <a:r>
              <a:rPr lang="en-US" sz="1799" dirty="0"/>
              <a:t>. The core source code is publicly available from the </a:t>
            </a:r>
            <a:r>
              <a:rPr lang="en-US" sz="1799" dirty="0" err="1"/>
              <a:t>CodePlex</a:t>
            </a:r>
            <a:r>
              <a:rPr lang="en-US" sz="1799" dirty="0"/>
              <a:t> source repository.</a:t>
            </a:r>
          </a:p>
          <a:p>
            <a:r>
              <a:rPr lang="en-US" sz="1799" dirty="0"/>
              <a:t>Microsoft has stated plans to continue supporting and investing in the .NET </a:t>
            </a:r>
            <a:r>
              <a:rPr lang="en-US" sz="1799" dirty="0" err="1"/>
              <a:t>Gadgeteer</a:t>
            </a:r>
            <a:r>
              <a:rPr lang="en-US" sz="1799" dirty="0"/>
              <a:t> ecosystem, including hosting educational materials and working with companies to create compatible kits and modules.</a:t>
            </a:r>
          </a:p>
          <a:p>
            <a:endParaRPr lang="id-ID" sz="1799" dirty="0"/>
          </a:p>
        </p:txBody>
      </p:sp>
    </p:spTree>
    <p:extLst>
      <p:ext uri="{BB962C8B-B14F-4D97-AF65-F5344CB8AC3E}">
        <p14:creationId xmlns:p14="http://schemas.microsoft.com/office/powerpoint/2010/main" val="41825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99" dirty="0"/>
              <a:t>You can make your prototype in minutes, just plug and play….</a:t>
            </a:r>
          </a:p>
          <a:p>
            <a:r>
              <a:rPr lang="en-US" sz="2399" dirty="0"/>
              <a:t>a lot of modules…</a:t>
            </a:r>
          </a:p>
          <a:p>
            <a:r>
              <a:rPr lang="en-US" sz="2399" dirty="0"/>
              <a:t>includes the drivers…</a:t>
            </a:r>
          </a:p>
        </p:txBody>
      </p:sp>
      <p:pic>
        <p:nvPicPr>
          <p:cNvPr id="2050" name="Picture 2" descr="https://msdnshared.blob.core.windows.net/media/MSDNBlogsFS/prod.evol.blogs.msdn.com/CommunityServer.Blogs.Components.WeblogFiles/00/00/01/44/28/metablogapi/3704.image_1D04EF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934" y="3573016"/>
            <a:ext cx="7850969" cy="27822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1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911986"/>
            <a:ext cx="10512862" cy="4350205"/>
          </a:xfrm>
        </p:spPr>
        <p:txBody>
          <a:bodyPr>
            <a:normAutofit/>
          </a:bodyPr>
          <a:lstStyle/>
          <a:p>
            <a:r>
              <a:rPr lang="en-US" sz="2399" dirty="0"/>
              <a:t>NET Gadgeteer software works on top of the .NET Micro Framework (NETMF) software and it has many advantages: 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It is programmed using Microsoft's </a:t>
            </a:r>
            <a:r>
              <a:rPr lang="en-US" b="1" u="sng" dirty="0" smtClean="0">
                <a:solidFill>
                  <a:srgbClr val="00B0F0"/>
                </a:solidFill>
              </a:rPr>
              <a:t>Visual Studio</a:t>
            </a:r>
            <a:r>
              <a:rPr lang="en-US" sz="1999" dirty="0"/>
              <a:t> IDE, even the free version.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.NET Micro Framework is </a:t>
            </a:r>
            <a:r>
              <a:rPr lang="en-US" sz="3999" b="1" dirty="0">
                <a:solidFill>
                  <a:srgbClr val="00B050"/>
                </a:solidFill>
              </a:rPr>
              <a:t>open-source and free</a:t>
            </a:r>
            <a:r>
              <a:rPr lang="en-US" sz="1999" dirty="0"/>
              <a:t>.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Your same code will run any NETMF device with almost no changes. 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b="1" i="1" dirty="0">
                <a:solidFill>
                  <a:srgbClr val="FF0000"/>
                </a:solidFill>
              </a:rPr>
              <a:t>Full debugging capabilities</a:t>
            </a:r>
            <a:r>
              <a:rPr lang="en-US" sz="1999" dirty="0"/>
              <a:t> (breakpoints, stepping in code, variables...etc.) 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“Has been tested in many commercial products, with assured quality. “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Includes many bus drivers (SPI, UART , I2C...etc.) 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dirty="0"/>
              <a:t>Eliminates the need to use the complicated and long processors' datasheets. </a:t>
            </a:r>
          </a:p>
          <a:p>
            <a:pPr marL="914126" lvl="1" indent="-457063">
              <a:buFont typeface="+mj-lt"/>
              <a:buAutoNum type="arabicPeriod"/>
            </a:pPr>
            <a:r>
              <a:rPr lang="en-US" sz="1999" i="1" dirty="0"/>
              <a:t>If you are already a PC .NET programmer then you already know NETMF.</a:t>
            </a:r>
            <a:r>
              <a:rPr lang="en-US" sz="1999" dirty="0"/>
              <a:t> </a:t>
            </a:r>
            <a:endParaRPr lang="id-ID" sz="1999" dirty="0"/>
          </a:p>
        </p:txBody>
      </p:sp>
      <p:pic>
        <p:nvPicPr>
          <p:cNvPr id="3074" name="Picture 2" descr="https://msopentech.com/wp-content/uploads/NetMF-2-300x2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32" y="163047"/>
            <a:ext cx="1551861" cy="14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188640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/>
              <a:t>HARDWARE </a:t>
            </a:r>
            <a:r>
              <a:rPr lang="en-US" sz="3599" dirty="0" smtClean="0"/>
              <a:t>– </a:t>
            </a:r>
            <a:br>
              <a:rPr lang="en-US" sz="3599" dirty="0" smtClean="0"/>
            </a:br>
            <a:r>
              <a:rPr lang="en-US" sz="3599" dirty="0" smtClean="0"/>
              <a:t>DEV </a:t>
            </a:r>
            <a:r>
              <a:rPr lang="en-US" sz="3599" dirty="0"/>
              <a:t>BOARDS</a:t>
            </a:r>
            <a:endParaRPr lang="id-ID" sz="3599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713511" y="365923"/>
          <a:ext cx="6005536" cy="604958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84289"/>
                <a:gridCol w="3421247"/>
              </a:tblGrid>
              <a:tr h="35240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Specifications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Processor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120 MHz 32-bit ARM Cortex-M3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User Available Flash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2.87 MB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81770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User Available RAM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16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13.67 </a:t>
                      </a:r>
                      <a:r>
                        <a:rPr lang="id-ID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MB</a:t>
                      </a:r>
                    </a:p>
                  </a:txBody>
                  <a:tcPr marL="58734" marR="58734" marT="58734" marB="58734"/>
                </a:tc>
              </a:tr>
              <a:tr h="381770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GPIO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</a:t>
                      </a:r>
                      <a:endParaRPr lang="id-ID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8734" marR="58734" marT="58734" marB="58734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PWM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Analog In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UART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SPI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I2C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Networking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Ethernet TCP/IP, </a:t>
                      </a:r>
                      <a:r>
                        <a:rPr lang="en-US" sz="1600" kern="1200" dirty="0" err="1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WiFi</a:t>
                      </a:r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and SSL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CAN 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USB Client</a:t>
                      </a:r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&amp; Host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Debugging, 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RTC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IFU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RLP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Yes, 1</a:t>
                      </a:r>
                      <a:r>
                        <a:rPr lang="id-ID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MB</a:t>
                      </a:r>
                      <a:r>
                        <a:rPr lang="en-US" sz="1600" kern="1200" dirty="0" smtClean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RAM Size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  <a:tr h="35240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Native LCD Controller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8101" marR="88101" marT="44051" marB="44051"/>
                </a:tc>
              </a:tr>
            </a:tbl>
          </a:graphicData>
        </a:graphic>
      </p:graphicFrame>
      <p:pic>
        <p:nvPicPr>
          <p:cNvPr id="7170" name="Picture 2" descr="https://www.ghielectronics.com/img/www/misc/fez_spider_socket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7" y="1996813"/>
            <a:ext cx="4580039" cy="3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69279" y="5604895"/>
            <a:ext cx="1563611" cy="369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9" b="1" dirty="0"/>
              <a:t>FEZ SPIDER II</a:t>
            </a:r>
            <a:endParaRPr lang="id-ID" sz="1799" b="1" dirty="0"/>
          </a:p>
        </p:txBody>
      </p:sp>
    </p:spTree>
    <p:extLst>
      <p:ext uri="{BB962C8B-B14F-4D97-AF65-F5344CB8AC3E}">
        <p14:creationId xmlns:p14="http://schemas.microsoft.com/office/powerpoint/2010/main" val="34576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18" y="188846"/>
            <a:ext cx="9683017" cy="1325218"/>
          </a:xfrm>
        </p:spPr>
        <p:txBody>
          <a:bodyPr>
            <a:normAutofit/>
          </a:bodyPr>
          <a:lstStyle/>
          <a:p>
            <a:r>
              <a:rPr lang="en-US" sz="3599" dirty="0"/>
              <a:t>HARDWARE </a:t>
            </a:r>
            <a:r>
              <a:rPr lang="en-US" sz="3599" dirty="0" smtClean="0"/>
              <a:t/>
            </a:r>
            <a:br>
              <a:rPr lang="en-US" sz="3599" dirty="0" smtClean="0"/>
            </a:br>
            <a:r>
              <a:rPr lang="en-US" sz="3599" dirty="0" smtClean="0"/>
              <a:t>- </a:t>
            </a:r>
            <a:r>
              <a:rPr lang="en-US" sz="3599" dirty="0"/>
              <a:t>DEV BOARDS</a:t>
            </a:r>
            <a:endParaRPr lang="id-ID" sz="3599" dirty="0"/>
          </a:p>
        </p:txBody>
      </p:sp>
      <p:pic>
        <p:nvPicPr>
          <p:cNvPr id="6146" name="Picture 2" descr="https://www.ghielectronics.com/img/www/misc/fez_raptor_socket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8" y="1713649"/>
            <a:ext cx="4925260" cy="410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04541"/>
              </p:ext>
            </p:extLst>
          </p:nvPr>
        </p:nvGraphicFramePr>
        <p:xfrm>
          <a:off x="6145199" y="365923"/>
          <a:ext cx="5799849" cy="592075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684081"/>
                <a:gridCol w="3115768"/>
              </a:tblGrid>
              <a:tr h="3459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Specifications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Processor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400 MHz 32-bit ARM 9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User Available Flash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1.4 MB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65665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User Available RAM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1600" dirty="0" smtClean="0">
                          <a:effectLst/>
                        </a:rPr>
                        <a:t>92 </a:t>
                      </a:r>
                      <a:r>
                        <a:rPr lang="id-ID" sz="1600" dirty="0">
                          <a:effectLst/>
                        </a:rPr>
                        <a:t>MB</a:t>
                      </a:r>
                      <a:endParaRPr lang="id-ID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944" marR="60944" marT="60944" marB="60944"/>
                </a:tc>
              </a:tr>
              <a:tr h="365665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GPIO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1600" dirty="0" smtClean="0">
                          <a:effectLst/>
                        </a:rPr>
                        <a:t>88</a:t>
                      </a:r>
                      <a:endParaRPr lang="id-ID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0944" marR="60944" marT="60944" marB="60944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PWM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4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Analog In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UART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SPI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I2C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Networking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Ethernet TCP/IP, </a:t>
                      </a:r>
                      <a:r>
                        <a:rPr lang="en-US" sz="1600" kern="1200" dirty="0" err="1" smtClean="0">
                          <a:effectLst/>
                        </a:rPr>
                        <a:t>WiFi</a:t>
                      </a:r>
                      <a:r>
                        <a:rPr lang="en-US" sz="1600" kern="1200" dirty="0" smtClean="0">
                          <a:effectLst/>
                        </a:rPr>
                        <a:t>, and SSL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CAN 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id-ID" sz="1600" kern="1200" dirty="0" smtClean="0">
                          <a:effectLst/>
                        </a:rPr>
                        <a:t>USB Client</a:t>
                      </a:r>
                      <a:r>
                        <a:rPr lang="en-US" sz="1600" kern="1200" dirty="0" smtClean="0">
                          <a:effectLst/>
                        </a:rPr>
                        <a:t> &amp; Host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Debugging, 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RTC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IFU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RLP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Yes, </a:t>
                      </a:r>
                      <a:r>
                        <a:rPr lang="id-ID" sz="1600" kern="1200" dirty="0" smtClean="0">
                          <a:effectLst/>
                        </a:rPr>
                        <a:t>24 MB</a:t>
                      </a:r>
                      <a:r>
                        <a:rPr lang="en-US" sz="1600" kern="1200" dirty="0" smtClean="0">
                          <a:effectLst/>
                        </a:rPr>
                        <a:t> RAM Size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  <a:tr h="3459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Native LCD Controller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id-ID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10276" y="6062264"/>
            <a:ext cx="1639894" cy="399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b="1" dirty="0"/>
              <a:t>FEZ RAPTOR</a:t>
            </a:r>
            <a:endParaRPr lang="id-ID" sz="1999" b="1" dirty="0"/>
          </a:p>
        </p:txBody>
      </p:sp>
    </p:spTree>
    <p:extLst>
      <p:ext uri="{BB962C8B-B14F-4D97-AF65-F5344CB8AC3E}">
        <p14:creationId xmlns:p14="http://schemas.microsoft.com/office/powerpoint/2010/main" val="227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sdnshared.blob.core.windows.net/media/MSDNBlogsFS/prod.evol.blogs.msdn.com/CommunityServer.Blogs.Components.WeblogFiles/00/00/01/46/44/7245.model-render-sprea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98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4047" y="365923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>
                <a:solidFill>
                  <a:schemeClr val="bg1"/>
                </a:solidFill>
              </a:rPr>
              <a:t>HARDWARE - MODULES</a:t>
            </a:r>
            <a:endParaRPr lang="id-ID" sz="35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2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9" y="2060847"/>
            <a:ext cx="7166548" cy="434629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57908" y="116632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/>
              <a:t>HARDWARE - SOC / SOM</a:t>
            </a:r>
            <a:endParaRPr lang="id-ID" sz="3599" dirty="0"/>
          </a:p>
        </p:txBody>
      </p:sp>
    </p:spTree>
    <p:extLst>
      <p:ext uri="{BB962C8B-B14F-4D97-AF65-F5344CB8AC3E}">
        <p14:creationId xmlns:p14="http://schemas.microsoft.com/office/powerpoint/2010/main" val="19474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9" y="2276872"/>
            <a:ext cx="11160393" cy="37896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5900" y="188640"/>
            <a:ext cx="10512862" cy="1325218"/>
          </a:xfrm>
        </p:spPr>
        <p:txBody>
          <a:bodyPr>
            <a:normAutofit/>
          </a:bodyPr>
          <a:lstStyle/>
          <a:p>
            <a:r>
              <a:rPr lang="en-US" sz="3599" dirty="0"/>
              <a:t>HARDWARE – THROUGH HOLE</a:t>
            </a:r>
            <a:endParaRPr lang="id-ID" sz="3599" dirty="0"/>
          </a:p>
        </p:txBody>
      </p:sp>
    </p:spTree>
    <p:extLst>
      <p:ext uri="{BB962C8B-B14F-4D97-AF65-F5344CB8AC3E}">
        <p14:creationId xmlns:p14="http://schemas.microsoft.com/office/powerpoint/2010/main" val="163983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GADGETEER MANUFACTURES</a:t>
            </a:r>
            <a:endParaRPr lang="id-ID" dirty="0"/>
          </a:p>
        </p:txBody>
      </p:sp>
      <p:pic>
        <p:nvPicPr>
          <p:cNvPr id="5124" name="Picture 4" descr="https://www.ghielectronics.com/uploads/forum/img/9666_8518_ghi_logo_newspost_large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91" y="1945551"/>
            <a:ext cx="1794678" cy="17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vatars2.githubusercontent.com/u/4627366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72" y="1945551"/>
            <a:ext cx="1500432" cy="150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scontent-sit4-1.xx.fbcdn.net/hphotos-xfa1/v/t1.0-9/425509_445611722145517_98572338_n.jpg?oh=523291b992f73b73642125fae86644b9&amp;oe=57A6AA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38" y="1967096"/>
            <a:ext cx="1714054" cy="17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msdnshared.blob.core.windows.net/media/MSDNBlogsFS/prod.evol.blogs.msdn.com/CommunityServer.Blogs.Components.WeblogFiles/00/00/01/44/28/metablogapi/6204.SYSTECH_206E7C5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8" y="4622643"/>
            <a:ext cx="3647125" cy="5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ksr-ugc.imgix.net/photos/436/2015%E6%96%B0LOGO04.original.png?w=220&amp;h=220&amp;fit=crop&amp;v=&amp;auto=format&amp;q=92&amp;s=77e4af33ed7d1acc7f7439d94d9318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684" y="3860842"/>
            <a:ext cx="2094954" cy="209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Love Electronics Lt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90" y="1945551"/>
            <a:ext cx="2207636" cy="13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77567" y="3740230"/>
            <a:ext cx="205579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799" dirty="0"/>
              <a:t>Mountaineer Group</a:t>
            </a:r>
          </a:p>
        </p:txBody>
      </p:sp>
    </p:spTree>
    <p:extLst>
      <p:ext uri="{BB962C8B-B14F-4D97-AF65-F5344CB8AC3E}">
        <p14:creationId xmlns:p14="http://schemas.microsoft.com/office/powerpoint/2010/main" val="366637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WHO’S TALKING 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n: </a:t>
            </a:r>
            <a:r>
              <a:rPr lang="en-US" dirty="0" smtClean="0"/>
              <a:t>Fadhil</a:t>
            </a:r>
          </a:p>
          <a:p>
            <a:r>
              <a:rPr lang="en-US" dirty="0" smtClean="0"/>
              <a:t>e: </a:t>
            </a:r>
            <a:r>
              <a:rPr lang="en-US" dirty="0" smtClean="0"/>
              <a:t>fadhil@Gravicode.com</a:t>
            </a:r>
          </a:p>
          <a:p>
            <a:r>
              <a:rPr lang="en-US" dirty="0" smtClean="0"/>
              <a:t>t: </a:t>
            </a:r>
            <a:r>
              <a:rPr lang="en-US" dirty="0" smtClean="0"/>
              <a:t>@Gravicode</a:t>
            </a:r>
          </a:p>
          <a:p>
            <a:r>
              <a:rPr lang="en-US" dirty="0" smtClean="0"/>
              <a:t>t: </a:t>
            </a:r>
            <a:r>
              <a:rPr lang="en-US" dirty="0" smtClean="0"/>
              <a:t>@</a:t>
            </a:r>
            <a:r>
              <a:rPr lang="en-US" dirty="0" err="1" smtClean="0"/>
              <a:t>mifmasterz</a:t>
            </a:r>
            <a:endParaRPr lang="en-US" dirty="0" smtClean="0"/>
          </a:p>
          <a:p>
            <a:r>
              <a:rPr lang="en-US" dirty="0" smtClean="0"/>
              <a:t>c: facebook.com/</a:t>
            </a:r>
            <a:r>
              <a:rPr lang="en-US" dirty="0" err="1" smtClean="0"/>
              <a:t>netgadgeteerindonesia</a:t>
            </a:r>
            <a:endParaRPr lang="en-US" dirty="0" smtClean="0"/>
          </a:p>
          <a:p>
            <a:r>
              <a:rPr lang="en-US" dirty="0" smtClean="0"/>
              <a:t>w:Gravicode.com</a:t>
            </a:r>
          </a:p>
          <a:p>
            <a:r>
              <a:rPr lang="en-US" dirty="0" smtClean="0"/>
              <a:t>v:youtube.com/mifmasterz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r="5479"/>
          <a:stretch/>
        </p:blipFill>
        <p:spPr>
          <a:xfrm rot="652373">
            <a:off x="8533176" y="1799606"/>
            <a:ext cx="2808313" cy="2456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?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3" y="2366794"/>
            <a:ext cx="3009303" cy="255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2930"/>
          <a:stretch/>
        </p:blipFill>
        <p:spPr>
          <a:xfrm>
            <a:off x="3720318" y="2366795"/>
            <a:ext cx="1454854" cy="2557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540" y="3116206"/>
            <a:ext cx="2643623" cy="1138791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3297604" y="3219694"/>
            <a:ext cx="716093" cy="94463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31" y="2326501"/>
            <a:ext cx="3972394" cy="2731021"/>
          </a:xfrm>
          <a:prstGeom prst="rect">
            <a:avLst/>
          </a:prstGeom>
        </p:spPr>
      </p:pic>
      <p:sp>
        <p:nvSpPr>
          <p:cNvPr id="9" name="Chevron 8"/>
          <p:cNvSpPr/>
          <p:nvPr/>
        </p:nvSpPr>
        <p:spPr>
          <a:xfrm>
            <a:off x="7460748" y="3116205"/>
            <a:ext cx="716093" cy="94463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780" y="5421039"/>
            <a:ext cx="2630456" cy="38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Choose Your Board</a:t>
            </a:r>
            <a:endParaRPr lang="id-ID" sz="1799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30577" y="5409374"/>
            <a:ext cx="2630456" cy="38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Drag some modules</a:t>
            </a:r>
            <a:endParaRPr lang="id-ID" sz="1799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65514" y="5421039"/>
            <a:ext cx="330528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b="1" dirty="0"/>
              <a:t>Type some code and Execute..</a:t>
            </a:r>
            <a:endParaRPr lang="id-ID" sz="1799" b="1" dirty="0"/>
          </a:p>
        </p:txBody>
      </p:sp>
      <p:pic>
        <p:nvPicPr>
          <p:cNvPr id="11266" name="Picture 2" descr="https://az734477.vo.msecnd.net/productimages/101_BoxShot_2015_07_17T14_17_2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566" y="157709"/>
            <a:ext cx="1356959" cy="185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8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FOR YOU…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72816"/>
            <a:ext cx="6411068" cy="4103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2644" y="1844824"/>
            <a:ext cx="3672408" cy="1384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>
                <a:latin typeface="Cambria" panose="02040503050406030204" pitchFamily="18" charset="0"/>
              </a:rPr>
              <a:t>You can debug </a:t>
            </a:r>
            <a:r>
              <a:rPr lang="en-US" sz="2799" b="1" dirty="0" smtClean="0">
                <a:latin typeface="Cambria" panose="02040503050406030204" pitchFamily="18" charset="0"/>
              </a:rPr>
              <a:t>directly</a:t>
            </a:r>
          </a:p>
          <a:p>
            <a:r>
              <a:rPr lang="en-US" sz="2799" b="1" dirty="0" smtClean="0">
                <a:latin typeface="Cambria" panose="02040503050406030204" pitchFamily="18" charset="0"/>
              </a:rPr>
              <a:t>using </a:t>
            </a:r>
            <a:r>
              <a:rPr lang="en-US" sz="2799" b="1" dirty="0">
                <a:latin typeface="Cambria" panose="02040503050406030204" pitchFamily="18" charset="0"/>
              </a:rPr>
              <a:t>Visual Studio !!</a:t>
            </a:r>
            <a:endParaRPr lang="id-ID" sz="2799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GADGETEER + ARDUINO COMPATIBLE SENSORS / ACTUATORS / MODULES = </a:t>
            </a:r>
            <a:r>
              <a:rPr lang="en-US" sz="2800" b="1" dirty="0"/>
              <a:t>AWESOME</a:t>
            </a:r>
            <a:r>
              <a:rPr lang="en-US" sz="2800" dirty="0"/>
              <a:t> &amp; </a:t>
            </a:r>
            <a:r>
              <a:rPr lang="en-US" sz="2800" b="1" u="sng" dirty="0">
                <a:solidFill>
                  <a:schemeClr val="accent2"/>
                </a:solidFill>
              </a:rPr>
              <a:t>CHEAP</a:t>
            </a:r>
            <a:r>
              <a:rPr lang="en-US" sz="2800" dirty="0"/>
              <a:t>!!</a:t>
            </a:r>
            <a:endParaRPr lang="id-ID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090" y="2399489"/>
            <a:ext cx="3933279" cy="2845482"/>
          </a:xfrm>
          <a:prstGeom prst="rect">
            <a:avLst/>
          </a:prstGeom>
        </p:spPr>
      </p:pic>
      <p:pic>
        <p:nvPicPr>
          <p:cNvPr id="15362" name="Picture 2" descr="http://www.generationrobots.com/5897-large_default/fez-c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8" y="2471670"/>
            <a:ext cx="2942459" cy="294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img.dxcdn.com/productimages/sku_142834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14" y="1796713"/>
            <a:ext cx="3812055" cy="38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4"/>
          <p:cNvSpPr/>
          <p:nvPr/>
        </p:nvSpPr>
        <p:spPr>
          <a:xfrm>
            <a:off x="2556409" y="3328581"/>
            <a:ext cx="1011672" cy="987295"/>
          </a:xfrm>
          <a:prstGeom prst="mathPlus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/>
          </a:p>
        </p:txBody>
      </p:sp>
      <p:sp>
        <p:nvSpPr>
          <p:cNvPr id="8" name="Plus 7"/>
          <p:cNvSpPr/>
          <p:nvPr/>
        </p:nvSpPr>
        <p:spPr>
          <a:xfrm>
            <a:off x="7567370" y="3209093"/>
            <a:ext cx="1011672" cy="987295"/>
          </a:xfrm>
          <a:prstGeom prst="mathPlus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/>
          </a:p>
        </p:txBody>
      </p:sp>
      <p:sp>
        <p:nvSpPr>
          <p:cNvPr id="6" name="TextBox 5"/>
          <p:cNvSpPr txBox="1"/>
          <p:nvPr/>
        </p:nvSpPr>
        <p:spPr>
          <a:xfrm>
            <a:off x="467809" y="5594018"/>
            <a:ext cx="243979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Gadgeteer Boards/Hats</a:t>
            </a:r>
            <a:endParaRPr lang="id-ID" sz="1799" dirty="0"/>
          </a:p>
        </p:txBody>
      </p:sp>
      <p:sp>
        <p:nvSpPr>
          <p:cNvPr id="10" name="TextBox 9"/>
          <p:cNvSpPr txBox="1"/>
          <p:nvPr/>
        </p:nvSpPr>
        <p:spPr>
          <a:xfrm>
            <a:off x="4429178" y="5594018"/>
            <a:ext cx="243979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Breakout Modules</a:t>
            </a:r>
            <a:endParaRPr lang="id-ID" sz="1799" dirty="0"/>
          </a:p>
        </p:txBody>
      </p:sp>
      <p:sp>
        <p:nvSpPr>
          <p:cNvPr id="11" name="TextBox 10"/>
          <p:cNvSpPr txBox="1"/>
          <p:nvPr/>
        </p:nvSpPr>
        <p:spPr>
          <a:xfrm>
            <a:off x="8911047" y="5594018"/>
            <a:ext cx="2439796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/>
              <a:t>Arduino compatible sensors / actuators</a:t>
            </a:r>
            <a:endParaRPr lang="id-ID" sz="1799" dirty="0"/>
          </a:p>
        </p:txBody>
      </p:sp>
    </p:spTree>
    <p:extLst>
      <p:ext uri="{BB962C8B-B14F-4D97-AF65-F5344CB8AC3E}">
        <p14:creationId xmlns:p14="http://schemas.microsoft.com/office/powerpoint/2010/main" val="38764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OR SERIOUS ? BOTH…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309" y="1805730"/>
            <a:ext cx="4805444" cy="437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Prototype to Production Path…</a:t>
            </a:r>
            <a:endParaRPr lang="id-ID" dirty="0"/>
          </a:p>
        </p:txBody>
      </p:sp>
      <p:pic>
        <p:nvPicPr>
          <p:cNvPr id="16386" name="Picture 2" descr="http://www.extremetech.com/wp-content/uploads/2011/08/297-0_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2" y="3169475"/>
            <a:ext cx="1942938" cy="181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077" y="5332530"/>
            <a:ext cx="243979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Create your Prototype</a:t>
            </a:r>
            <a:endParaRPr lang="id-ID" sz="1799" dirty="0"/>
          </a:p>
        </p:txBody>
      </p:sp>
      <p:sp>
        <p:nvSpPr>
          <p:cNvPr id="7" name="TextBox 6"/>
          <p:cNvSpPr txBox="1"/>
          <p:nvPr/>
        </p:nvSpPr>
        <p:spPr>
          <a:xfrm>
            <a:off x="2854472" y="5295081"/>
            <a:ext cx="3757077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/>
              <a:t>Design your own circuit with hardware consultant</a:t>
            </a:r>
            <a:endParaRPr lang="id-ID" sz="1799" dirty="0"/>
          </a:p>
        </p:txBody>
      </p:sp>
      <p:pic>
        <p:nvPicPr>
          <p:cNvPr id="16390" name="Picture 6" descr="https://msopentech.com/wp-content/uploads/NetMF-2-300x2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57" y="3169476"/>
            <a:ext cx="1970489" cy="18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11550" y="5295082"/>
            <a:ext cx="2715660" cy="120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/>
              <a:t>Keep your code using Gadgeteer Library or Switch to Pure .NET </a:t>
            </a:r>
            <a:r>
              <a:rPr lang="en-US" sz="1799" dirty="0" err="1"/>
              <a:t>Microframework</a:t>
            </a:r>
            <a:endParaRPr lang="id-ID" sz="1799" dirty="0"/>
          </a:p>
        </p:txBody>
      </p:sp>
      <p:pic>
        <p:nvPicPr>
          <p:cNvPr id="16392" name="Picture 8" descr="http://3.bp.blogspot.com/-KPEOOTkpMgY/U5FIxrCGF0I/AAAAAAAADT4/jM7gFBlQtJY/s1600/altium+design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39" y="3169476"/>
            <a:ext cx="4089544" cy="212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scontent-sit4-1.xx.fbcdn.net/hphotos-xtf1/v/t1.0-9/12011156_1145631662118223_8504240620049605963_n.jpg?oh=7c3b80f962f446aaf6e5bec811672a7a&amp;oe=57A83A7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784" y="1266605"/>
            <a:ext cx="2366143" cy="406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352025" y="5341235"/>
            <a:ext cx="2715660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/>
              <a:t>Design your case</a:t>
            </a:r>
            <a:endParaRPr lang="id-ID" sz="1799" dirty="0"/>
          </a:p>
        </p:txBody>
      </p:sp>
      <p:sp>
        <p:nvSpPr>
          <p:cNvPr id="13" name="Chevron 12"/>
          <p:cNvSpPr/>
          <p:nvPr/>
        </p:nvSpPr>
        <p:spPr>
          <a:xfrm>
            <a:off x="2215827" y="3742375"/>
            <a:ext cx="716093" cy="9446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6461024" y="3759961"/>
            <a:ext cx="716093" cy="9446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8807893" y="3782481"/>
            <a:ext cx="716093" cy="94463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7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SOME DEMO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2414" y="1661432"/>
            <a:ext cx="10360501" cy="461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1: </a:t>
            </a:r>
            <a:r>
              <a:rPr lang="en-US" sz="2399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create your own camera</a:t>
            </a:r>
            <a:endParaRPr lang="id-ID" sz="2399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1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SEE SOME DEMO…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08924" y="697865"/>
            <a:ext cx="4072175" cy="723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522414" y="1744278"/>
            <a:ext cx="10360501" cy="40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2: Create your </a:t>
            </a:r>
            <a:r>
              <a:rPr lang="en-US" sz="1999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 ‘game arcade’ </a:t>
            </a:r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!!</a:t>
            </a:r>
            <a:endParaRPr lang="id-ID" sz="1999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DEMO…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2414" y="1650784"/>
            <a:ext cx="10360501" cy="40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3: </a:t>
            </a:r>
            <a:r>
              <a:rPr lang="en-US" sz="1999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Monitoring with LORA </a:t>
            </a:r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!!</a:t>
            </a:r>
            <a:endParaRPr lang="id-ID" sz="1999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DEMO…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2414" y="1650784"/>
            <a:ext cx="10360501" cy="400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</a:t>
            </a:r>
            <a:r>
              <a:rPr lang="en-US" sz="1999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4: Create your own shell based ‘Operating Environment’ with awesome features </a:t>
            </a:r>
            <a:r>
              <a:rPr lang="en-US" sz="1999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!!</a:t>
            </a:r>
            <a:endParaRPr lang="id-ID" sz="1999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8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TALK…</a:t>
            </a:r>
            <a:endParaRPr lang="id-ID" dirty="0"/>
          </a:p>
        </p:txBody>
      </p:sp>
      <p:pic>
        <p:nvPicPr>
          <p:cNvPr id="17410" name="Picture 2" descr="https://media.makeameme.org/created/any-questions-yv069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56" y="2096641"/>
            <a:ext cx="5713512" cy="380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8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INFORMATION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details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759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START, SO WHAT’S MY GOAL ?</a:t>
            </a:r>
            <a:endParaRPr lang="id-ID" dirty="0"/>
          </a:p>
        </p:txBody>
      </p:sp>
      <p:pic>
        <p:nvPicPr>
          <p:cNvPr id="2050" name="Picture 2" descr="Image result for start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97" y="2708920"/>
            <a:ext cx="369723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 want you gif s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266367"/>
            <a:ext cx="27432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ackaton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68" y="3068960"/>
            <a:ext cx="3556148" cy="236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232" y="452721"/>
            <a:ext cx="3715881" cy="2479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88" y="1561198"/>
            <a:ext cx="2323495" cy="1371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8" y="258928"/>
            <a:ext cx="5363083" cy="6445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28" y="3063825"/>
            <a:ext cx="5183813" cy="379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PINS FROM SOCKET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72816"/>
            <a:ext cx="7063235" cy="4350205"/>
          </a:xfrm>
        </p:spPr>
      </p:pic>
    </p:spTree>
    <p:extLst>
      <p:ext uri="{BB962C8B-B14F-4D97-AF65-F5344CB8AC3E}">
        <p14:creationId xmlns:p14="http://schemas.microsoft.com/office/powerpoint/2010/main" val="33543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948383"/>
            <a:ext cx="10512862" cy="680417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 YOU</a:t>
            </a:r>
            <a:endParaRPr lang="id-ID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2273601"/>
            <a:ext cx="10512862" cy="390264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599" dirty="0"/>
              <a:t>See you in another chapter</a:t>
            </a:r>
            <a:r>
              <a:rPr lang="en-US" sz="3599" dirty="0" smtClean="0"/>
              <a:t>…</a:t>
            </a:r>
            <a:endParaRPr lang="en-US" sz="3599" dirty="0"/>
          </a:p>
          <a:p>
            <a:pPr marL="0" indent="0" algn="ctr">
              <a:buNone/>
            </a:pPr>
            <a:r>
              <a:rPr lang="en-US" sz="3599" dirty="0"/>
              <a:t>Please visit our page:</a:t>
            </a:r>
          </a:p>
          <a:p>
            <a:pPr marL="0" indent="0" algn="ctr">
              <a:buNone/>
            </a:pPr>
            <a:endParaRPr lang="en-US" sz="3599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facebook.com/</a:t>
            </a:r>
            <a:r>
              <a:rPr lang="en-US" b="1" dirty="0" err="1" smtClean="0">
                <a:hlinkClick r:id="rId2"/>
              </a:rPr>
              <a:t>netgadgeteerindonesia</a:t>
            </a:r>
            <a:endParaRPr lang="en-US" b="1" dirty="0" smtClean="0"/>
          </a:p>
          <a:p>
            <a:pPr marL="0" indent="0" algn="ctr">
              <a:buNone/>
            </a:pPr>
            <a:endParaRPr lang="en-US" sz="3599" b="1" dirty="0"/>
          </a:p>
          <a:p>
            <a:pPr marL="0" indent="0" algn="ctr">
              <a:buNone/>
            </a:pPr>
            <a:r>
              <a:rPr lang="en-US" sz="3999" b="1" dirty="0"/>
              <a:t>And share your ideas and awesome ‘things’ to us…</a:t>
            </a:r>
          </a:p>
          <a:p>
            <a:pPr marL="0" indent="0" algn="ctr">
              <a:buNone/>
            </a:pPr>
            <a:endParaRPr lang="id-ID" sz="3599" b="1" dirty="0"/>
          </a:p>
        </p:txBody>
      </p:sp>
    </p:spTree>
    <p:extLst>
      <p:ext uri="{BB962C8B-B14F-4D97-AF65-F5344CB8AC3E}">
        <p14:creationId xmlns:p14="http://schemas.microsoft.com/office/powerpoint/2010/main" val="3012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GO BACK TO THE TOPIC…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.NET </a:t>
            </a:r>
            <a:r>
              <a:rPr lang="en-US" dirty="0" err="1" smtClean="0"/>
              <a:t>Microframework</a:t>
            </a:r>
            <a:r>
              <a:rPr lang="en-US" dirty="0" smtClean="0"/>
              <a:t> ?</a:t>
            </a:r>
            <a:endParaRPr lang="id-ID" dirty="0"/>
          </a:p>
        </p:txBody>
      </p:sp>
      <p:pic>
        <p:nvPicPr>
          <p:cNvPr id="3074" name="Picture 2" descr="Image result for .NET Micro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0" y="236416"/>
            <a:ext cx="2245194" cy="211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icrosoft open 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8" y="2564904"/>
            <a:ext cx="4791075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pen sou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93" y="3140968"/>
            <a:ext cx="51435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.netmf bo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14" y="4465863"/>
            <a:ext cx="4135615" cy="21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#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973" y="3080783"/>
            <a:ext cx="1737494" cy="17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3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.NET MICROFRAMEWORK 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Great Dev Experience</a:t>
            </a:r>
          </a:p>
          <a:p>
            <a:pPr algn="ctr"/>
            <a:r>
              <a:rPr lang="en-US" sz="4400" b="1" dirty="0" smtClean="0"/>
              <a:t>Rapid Prototyping</a:t>
            </a:r>
          </a:p>
          <a:p>
            <a:pPr algn="ctr"/>
            <a:r>
              <a:rPr lang="en-US" sz="4400" b="1" dirty="0" smtClean="0"/>
              <a:t>Leverage .NET and C#</a:t>
            </a:r>
            <a:endParaRPr lang="id-ID" sz="4400" b="1" dirty="0"/>
          </a:p>
        </p:txBody>
      </p:sp>
    </p:spTree>
    <p:extLst>
      <p:ext uri="{BB962C8B-B14F-4D97-AF65-F5344CB8AC3E}">
        <p14:creationId xmlns:p14="http://schemas.microsoft.com/office/powerpoint/2010/main" val="2838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Segments	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407943"/>
              </p:ext>
            </p:extLst>
          </p:nvPr>
        </p:nvGraphicFramePr>
        <p:xfrm>
          <a:off x="1522413" y="1905000"/>
          <a:ext cx="9144000" cy="4188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0"/>
                <a:gridCol w="4572000"/>
              </a:tblGrid>
              <a:tr h="2094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Cambria" panose="02040503050406030204" pitchFamily="18" charset="0"/>
                        </a:rPr>
                        <a:t>Developer</a:t>
                      </a:r>
                      <a:endParaRPr lang="id-ID" sz="36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Cambria" panose="02040503050406030204" pitchFamily="18" charset="0"/>
                        </a:rPr>
                        <a:t>Educators</a:t>
                      </a:r>
                      <a:endParaRPr lang="id-ID" sz="36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209414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Cambria" panose="02040503050406030204" pitchFamily="18" charset="0"/>
                        </a:rPr>
                        <a:t>Hobbyist</a:t>
                      </a:r>
                      <a:r>
                        <a:rPr lang="en-US" sz="3600" b="1" baseline="0" dirty="0" smtClean="0">
                          <a:latin typeface="Cambria" panose="02040503050406030204" pitchFamily="18" charset="0"/>
                        </a:rPr>
                        <a:t> &amp; Inventor</a:t>
                      </a:r>
                      <a:endParaRPr lang="id-ID" sz="36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Cambria" panose="02040503050406030204" pitchFamily="18" charset="0"/>
                        </a:rPr>
                        <a:t>Electronic / Dev Board Manufacture</a:t>
                      </a:r>
                      <a:endParaRPr lang="id-ID" sz="36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0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</a:t>
            </a:r>
            <a:r>
              <a:rPr lang="en-US" dirty="0" err="1" smtClean="0"/>
              <a:t>Microframework</a:t>
            </a:r>
            <a:r>
              <a:rPr lang="en-US" dirty="0" smtClean="0"/>
              <a:t> Architecture</a:t>
            </a:r>
            <a:endParaRPr lang="id-ID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7" y="1700808"/>
            <a:ext cx="6336704" cy="3969983"/>
          </a:xfrm>
        </p:spPr>
      </p:pic>
    </p:spTree>
    <p:extLst>
      <p:ext uri="{BB962C8B-B14F-4D97-AF65-F5344CB8AC3E}">
        <p14:creationId xmlns:p14="http://schemas.microsoft.com/office/powerpoint/2010/main" val="17925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GET STARTED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158482"/>
              </p:ext>
            </p:extLst>
          </p:nvPr>
        </p:nvGraphicFramePr>
        <p:xfrm>
          <a:off x="1522413" y="1905000"/>
          <a:ext cx="9144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65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</a:t>
            </a:r>
            <a:r>
              <a:rPr lang="en-US" dirty="0"/>
              <a:t>I’ll continue with </a:t>
            </a:r>
            <a:r>
              <a:rPr lang="en-US" dirty="0" smtClean="0"/>
              <a:t>a specific </a:t>
            </a:r>
            <a:r>
              <a:rPr lang="en-US" dirty="0"/>
              <a:t>prototyping </a:t>
            </a:r>
            <a:r>
              <a:rPr lang="en-US" dirty="0" smtClean="0"/>
              <a:t>platform which is built on top of </a:t>
            </a:r>
            <a:r>
              <a:rPr lang="en-US" dirty="0"/>
              <a:t>the .</a:t>
            </a:r>
            <a:r>
              <a:rPr lang="en-US" dirty="0" smtClean="0"/>
              <a:t>NET </a:t>
            </a:r>
            <a:r>
              <a:rPr lang="en-US" dirty="0" err="1" smtClean="0"/>
              <a:t>Microframework</a:t>
            </a:r>
            <a:r>
              <a:rPr lang="en-US" dirty="0" smtClean="0"/>
              <a:t>..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6000" dirty="0" smtClean="0"/>
              <a:t>.NET Gadgeteer</a:t>
            </a:r>
            <a:endParaRPr lang="id-ID" sz="6000" dirty="0"/>
          </a:p>
        </p:txBody>
      </p:sp>
    </p:spTree>
    <p:extLst>
      <p:ext uri="{BB962C8B-B14F-4D97-AF65-F5344CB8AC3E}">
        <p14:creationId xmlns:p14="http://schemas.microsoft.com/office/powerpoint/2010/main" val="324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181</TotalTime>
  <Words>691</Words>
  <Application>Microsoft Office PowerPoint</Application>
  <PresentationFormat>Custom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Cambria</vt:lpstr>
      <vt:lpstr>Consolas</vt:lpstr>
      <vt:lpstr>Corbel</vt:lpstr>
      <vt:lpstr>Open Sans</vt:lpstr>
      <vt:lpstr>Chalkboard 16x9</vt:lpstr>
      <vt:lpstr>Intro to .NET Microframework and it’s compatible dev boards</vt:lpstr>
      <vt:lpstr>SO WHO’S TALKING ?</vt:lpstr>
      <vt:lpstr>BEFORE WE START, SO WHAT’S MY GOAL ?</vt:lpstr>
      <vt:lpstr>LET’S GO BACK TO THE TOPIC…</vt:lpstr>
      <vt:lpstr>WHY .NET MICROFRAMEWORK ?</vt:lpstr>
      <vt:lpstr>Segments </vt:lpstr>
      <vt:lpstr>.NET Microframework Architecture</vt:lpstr>
      <vt:lpstr>WHAT YOU NEED TO GET STARTED</vt:lpstr>
      <vt:lpstr>…</vt:lpstr>
      <vt:lpstr>WHAT IS GADGETEER ?</vt:lpstr>
      <vt:lpstr>HISTORY</vt:lpstr>
      <vt:lpstr>SO WHAT ?</vt:lpstr>
      <vt:lpstr>SO WHAT ?</vt:lpstr>
      <vt:lpstr>HARDWARE –  DEV BOARDS</vt:lpstr>
      <vt:lpstr>HARDWARE  - DEV BOARDS</vt:lpstr>
      <vt:lpstr>HARDWARE - MODULES</vt:lpstr>
      <vt:lpstr>HARDWARE - SOC / SOM</vt:lpstr>
      <vt:lpstr>HARDWARE – THROUGH HOLE</vt:lpstr>
      <vt:lpstr>GADGETEER MANUFACTURES</vt:lpstr>
      <vt:lpstr>SOFTWARE ?</vt:lpstr>
      <vt:lpstr>GOOD NEWS FOR YOU…</vt:lpstr>
      <vt:lpstr>GADGETEER + ARDUINO COMPATIBLE SENSORS / ACTUATORS / MODULES = AWESOME &amp; CHEAP!!</vt:lpstr>
      <vt:lpstr>FUN OR SERIOUS ? BOTH…</vt:lpstr>
      <vt:lpstr>LET’S SEE SOME DEMO…</vt:lpstr>
      <vt:lpstr>LET’S SEE SOME DEMO…</vt:lpstr>
      <vt:lpstr>LET’S SEE SOME DEMO…</vt:lpstr>
      <vt:lpstr>LET’S SEE SOME DEMO…</vt:lpstr>
      <vt:lpstr>LET’S TALK…</vt:lpstr>
      <vt:lpstr>ADDITIONAL INFORMATION</vt:lpstr>
      <vt:lpstr>PowerPoint Presentation</vt:lpstr>
      <vt:lpstr>ACCESSING PINS FROM SOCKET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.NET Microframework and it’s compatible dev boards</dc:title>
  <dc:creator>Mif Masterz</dc:creator>
  <cp:lastModifiedBy>Mif Masterz</cp:lastModifiedBy>
  <cp:revision>21</cp:revision>
  <dcterms:created xsi:type="dcterms:W3CDTF">2016-09-23T03:01:53Z</dcterms:created>
  <dcterms:modified xsi:type="dcterms:W3CDTF">2016-09-24T02:45:28Z</dcterms:modified>
</cp:coreProperties>
</file>